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8"/>
  </p:notesMasterIdLst>
  <p:handoutMasterIdLst>
    <p:handoutMasterId r:id="rId19"/>
  </p:handoutMasterIdLst>
  <p:sldIdLst>
    <p:sldId id="274" r:id="rId2"/>
    <p:sldId id="276" r:id="rId3"/>
    <p:sldId id="610" r:id="rId4"/>
    <p:sldId id="587" r:id="rId5"/>
    <p:sldId id="611" r:id="rId6"/>
    <p:sldId id="612" r:id="rId7"/>
    <p:sldId id="592" r:id="rId8"/>
    <p:sldId id="621" r:id="rId9"/>
    <p:sldId id="619" r:id="rId10"/>
    <p:sldId id="622" r:id="rId11"/>
    <p:sldId id="623" r:id="rId12"/>
    <p:sldId id="620" r:id="rId13"/>
    <p:sldId id="624" r:id="rId14"/>
    <p:sldId id="586" r:id="rId15"/>
    <p:sldId id="528" r:id="rId16"/>
    <p:sldId id="40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омпютърни програми и интерфейс" id="{F8F9833F-6FC8-435C-B14B-E7C733F5219D}">
          <p14:sldIdLst>
            <p14:sldId id="610"/>
            <p14:sldId id="587"/>
          </p14:sldIdLst>
        </p14:section>
        <p14:section name="Основни елементи на работния плот" id="{ECEDB838-D858-484D-A0E5-E196B3D83A58}">
          <p14:sldIdLst>
            <p14:sldId id="611"/>
            <p14:sldId id="612"/>
          </p14:sldIdLst>
        </p14:section>
        <p14:section name="Основни елементи на прозорците" id="{FF78C96D-2705-4081-93D6-FDF89C9A3D2B}">
          <p14:sldIdLst>
            <p14:sldId id="592"/>
            <p14:sldId id="621"/>
          </p14:sldIdLst>
        </p14:section>
        <p14:section name="Елементи на диалоговите прозорци" id="{EA40DB58-5559-4557-A974-5B40CD4F2292}">
          <p14:sldIdLst>
            <p14:sldId id="619"/>
            <p14:sldId id="622"/>
            <p14:sldId id="623"/>
          </p14:sldIdLst>
        </p14:section>
        <p14:section name="Препоръки" id="{C083B180-62ED-444B-B3F6-383FD971E5C1}">
          <p14:sldIdLst>
            <p14:sldId id="620"/>
            <p14:sldId id="624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80" autoAdjust="0"/>
    <p:restoredTop sz="94609" autoAdjust="0"/>
  </p:normalViewPr>
  <p:slideViewPr>
    <p:cSldViewPr snapToGrid="0" showGuides="1">
      <p:cViewPr>
        <p:scale>
          <a:sx n="140" d="100"/>
          <a:sy n="140" d="100"/>
        </p:scale>
        <p:origin x="232" y="44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4.07.23 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5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45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37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7/4/23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7/4/23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7/4/23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7/4/23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7/4/23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7/4/23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7/4/23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7/4/23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7/4/23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7/4/23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7/4/23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790925"/>
            <a:ext cx="10965303" cy="882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34465"/>
                </a:solidFill>
                <a:highlight>
                  <a:srgbClr val="FFFF00"/>
                </a:highlight>
              </a:rPr>
              <a:t>TODO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627028"/>
            <a:ext cx="10965303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Диалог на потребителите с компютърни приложения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59" y="2467156"/>
            <a:ext cx="4188605" cy="235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Елементи на диалоговия прозорец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718" y="1632571"/>
            <a:ext cx="7645300" cy="49995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8869680" y="1335024"/>
            <a:ext cx="3125554" cy="585215"/>
          </a:xfrm>
          <a:prstGeom prst="wedgeRoundRectCallout">
            <a:avLst>
              <a:gd name="adj1" fmla="val -44329"/>
              <a:gd name="adj2" fmla="val 726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Текстово поле</a:t>
            </a:r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1132236" y="5532120"/>
            <a:ext cx="1645920" cy="576072"/>
          </a:xfrm>
          <a:prstGeom prst="wedgeRoundRectCallout">
            <a:avLst>
              <a:gd name="adj1" fmla="val 123850"/>
              <a:gd name="adj2" fmla="val 25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Отметки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0113264" y="5596128"/>
            <a:ext cx="1682496" cy="512064"/>
          </a:xfrm>
          <a:prstGeom prst="wedgeRoundRectCallout">
            <a:avLst>
              <a:gd name="adj1" fmla="val -102636"/>
              <a:gd name="adj2" fmla="val 663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Бутони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132757" y="3529584"/>
            <a:ext cx="2645399" cy="1461803"/>
          </a:xfrm>
          <a:prstGeom prst="wedgeRoundRectCallout">
            <a:avLst>
              <a:gd name="adj1" fmla="val 98359"/>
              <a:gd name="adj2" fmla="val 599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Комбинирана кутия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combo box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4756576" y="1337173"/>
            <a:ext cx="1932792" cy="583066"/>
          </a:xfrm>
          <a:prstGeom prst="wedgeRoundRectCallout">
            <a:avLst>
              <a:gd name="adj1" fmla="val -90245"/>
              <a:gd name="adj2" fmla="val 259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</p:spTree>
    <p:extLst>
      <p:ext uri="{BB962C8B-B14F-4D97-AF65-F5344CB8AC3E}">
        <p14:creationId xmlns:p14="http://schemas.microsoft.com/office/powerpoint/2010/main" val="78570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Елементи на диалоговия прозорец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09" y="1959760"/>
            <a:ext cx="6561301" cy="4591858"/>
          </a:xfrm>
          <a:prstGeom prst="rect">
            <a:avLst/>
          </a:prstGeom>
        </p:spPr>
      </p:pic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77688" y="2058321"/>
            <a:ext cx="2526340" cy="572500"/>
          </a:xfrm>
          <a:prstGeom prst="wedgeRoundRectCallout">
            <a:avLst>
              <a:gd name="adj1" fmla="val 61618"/>
              <a:gd name="adj2" fmla="val 16484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Текстово поле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696452" y="4424511"/>
            <a:ext cx="1627632" cy="512064"/>
          </a:xfrm>
          <a:prstGeom prst="wedgeRoundRectCallout">
            <a:avLst>
              <a:gd name="adj1" fmla="val -276184"/>
              <a:gd name="adj2" fmla="val 655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Отметки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177688" y="3087325"/>
            <a:ext cx="2514480" cy="1028050"/>
          </a:xfrm>
          <a:prstGeom prst="wedgeRoundRectCallout">
            <a:avLst>
              <a:gd name="adj1" fmla="val 65732"/>
              <a:gd name="adj2" fmla="val 403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Навигационен екран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71236" y="1252728"/>
            <a:ext cx="1932792" cy="572500"/>
          </a:xfrm>
          <a:prstGeom prst="wedgeRoundRectCallout">
            <a:avLst>
              <a:gd name="adj1" fmla="val 64748"/>
              <a:gd name="adj2" fmla="val 888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9619936" y="3594977"/>
            <a:ext cx="2394376" cy="493776"/>
          </a:xfrm>
          <a:prstGeom prst="wedgeRoundRectCallout">
            <a:avLst>
              <a:gd name="adj1" fmla="val -176376"/>
              <a:gd name="adj2" fmla="val 812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9696452" y="5210055"/>
            <a:ext cx="1416714" cy="493776"/>
          </a:xfrm>
          <a:prstGeom prst="wedgeRoundRectCallout">
            <a:avLst>
              <a:gd name="adj1" fmla="val -188207"/>
              <a:gd name="adj2" fmla="val 671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</a:t>
            </a:r>
          </a:p>
        </p:txBody>
      </p:sp>
      <p:sp>
        <p:nvSpPr>
          <p:cNvPr id="6" name="Закръглено правоъгълно изнесено означение 15">
            <a:extLst>
              <a:ext uri="{FF2B5EF4-FFF2-40B4-BE49-F238E27FC236}">
                <a16:creationId xmlns:a16="http://schemas.microsoft.com/office/drawing/2014/main" id="{46DF6804-B35C-12F3-AFF0-D52E7AB75292}"/>
              </a:ext>
            </a:extLst>
          </p:cNvPr>
          <p:cNvSpPr/>
          <p:nvPr/>
        </p:nvSpPr>
        <p:spPr bwMode="auto">
          <a:xfrm>
            <a:off x="9619936" y="3594977"/>
            <a:ext cx="2394376" cy="493776"/>
          </a:xfrm>
          <a:prstGeom prst="wedgeRoundRectCallout">
            <a:avLst>
              <a:gd name="adj1" fmla="val -177522"/>
              <a:gd name="adj2" fmla="val -946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Радиобутони</a:t>
            </a:r>
          </a:p>
        </p:txBody>
      </p:sp>
    </p:spTree>
    <p:extLst>
      <p:ext uri="{BB962C8B-B14F-4D97-AF65-F5344CB8AC3E}">
        <p14:creationId xmlns:p14="http://schemas.microsoft.com/office/powerpoint/2010/main" val="327959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Ляв бутон </a:t>
            </a:r>
            <a:r>
              <a:rPr lang="bg-BG" dirty="0"/>
              <a:t>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избира обекти на екрана</a:t>
            </a:r>
          </a:p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Десен бутон </a:t>
            </a:r>
            <a:r>
              <a:rPr lang="bg-BG" dirty="0"/>
              <a:t>– отваря меню с възможни действия с избрания обект. Нарича се още </a:t>
            </a:r>
            <a:r>
              <a:rPr lang="bg-BG" b="1" dirty="0">
                <a:solidFill>
                  <a:schemeClr val="bg1"/>
                </a:solidFill>
              </a:rPr>
              <a:t>контекстно меню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мишката</a:t>
            </a:r>
            <a:endParaRPr lang="en-US" dirty="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179" y="3200234"/>
            <a:ext cx="7429642" cy="35570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52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Изключвайте компютъра </a:t>
            </a:r>
            <a:r>
              <a:rPr lang="bg-BG" dirty="0"/>
              <a:t>с указаната команда, а не с прекъсване на захранването!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Изключване на компютъра</a:t>
            </a:r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82" y="2410692"/>
            <a:ext cx="8054175" cy="4086062"/>
          </a:xfrm>
          <a:prstGeom prst="rect">
            <a:avLst/>
          </a:prstGeom>
        </p:spPr>
      </p:pic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9476180" y="2410692"/>
            <a:ext cx="2348753" cy="2223247"/>
          </a:xfrm>
          <a:prstGeom prst="wedgeRoundRectCallout">
            <a:avLst>
              <a:gd name="adj1" fmla="val -104848"/>
              <a:gd name="adj2" fmla="val 1073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Натисни бутона:</a:t>
            </a:r>
          </a:p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Захранване</a:t>
            </a:r>
          </a:p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Изключване</a:t>
            </a:r>
          </a:p>
        </p:txBody>
      </p:sp>
    </p:spTree>
    <p:extLst>
      <p:ext uri="{BB962C8B-B14F-4D97-AF65-F5344CB8AC3E}">
        <p14:creationId xmlns:p14="http://schemas.microsoft.com/office/powerpoint/2010/main" val="36221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92240"/>
            <a:ext cx="9715330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161435" y="3275986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501636"/>
            <a:ext cx="9028216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Програмите са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последователност от инструкции </a:t>
            </a:r>
            <a:r>
              <a:rPr lang="bg-BG" sz="2800" dirty="0">
                <a:solidFill>
                  <a:schemeClr val="bg2"/>
                </a:solidFill>
              </a:rPr>
              <a:t>за решаване на проблем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Драйверите са програми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управление на периферните устройства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Периферните устройства осъществяват потребителския интерфейс под управлението на ОС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Изучихме основните елементи на началния екран, диалоговите и други прозорци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Управляваме компютъра по правилата на потребителския 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22544" y="1371604"/>
            <a:ext cx="8182463" cy="5334437"/>
          </a:xfrm>
        </p:spPr>
        <p:txBody>
          <a:bodyPr>
            <a:normAutofit/>
          </a:bodyPr>
          <a:lstStyle/>
          <a:p>
            <a:r>
              <a:rPr lang="bg-BG" sz="3600" dirty="0"/>
              <a:t>Как </a:t>
            </a:r>
            <a:r>
              <a:rPr lang="bg-BG" sz="3600" b="1" dirty="0">
                <a:solidFill>
                  <a:schemeClr val="bg1"/>
                </a:solidFill>
              </a:rPr>
              <a:t>общуваме</a:t>
            </a:r>
            <a:r>
              <a:rPr lang="bg-BG" sz="3600" dirty="0"/>
              <a:t> с компютъра?</a:t>
            </a:r>
          </a:p>
          <a:p>
            <a:pPr marL="1047439" lvl="1" indent="-571500"/>
            <a:r>
              <a:rPr lang="bg-BG" sz="3400" dirty="0"/>
              <a:t>Операционна система</a:t>
            </a:r>
          </a:p>
          <a:p>
            <a:pPr marL="1047439" lvl="1" indent="-571500"/>
            <a:r>
              <a:rPr lang="bg-BG" sz="3400" dirty="0"/>
              <a:t>Потребителски интерфейс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Основни елементи на:</a:t>
            </a:r>
            <a:endParaRPr lang="en-US" sz="36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dirty="0"/>
              <a:t>Работния плот</a:t>
            </a:r>
            <a:endParaRPr lang="en-US" sz="34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200" dirty="0"/>
              <a:t>Прозорците</a:t>
            </a:r>
            <a:endParaRPr lang="en-US" sz="32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600" dirty="0"/>
              <a:t>Диалоговите прозорци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846515"/>
            <a:ext cx="10961783" cy="768084"/>
          </a:xfrm>
        </p:spPr>
        <p:txBody>
          <a:bodyPr/>
          <a:lstStyle/>
          <a:p>
            <a:r>
              <a:rPr lang="bg-BG" sz="5400" dirty="0"/>
              <a:t>Как общуваме с компютъра?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8" y="5660958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Операционна система и интерфейс</a:t>
            </a:r>
          </a:p>
        </p:txBody>
      </p:sp>
      <p:pic>
        <p:nvPicPr>
          <p:cNvPr id="1026" name="Picture 2" descr="A picture that shows how to change the theme in Windows 11 by changing the “Themes” settings in the “Settings” app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876" y="620461"/>
            <a:ext cx="6830248" cy="3842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7C702E-99F8-5341-BA71-EF426A791F6C}"/>
              </a:ext>
            </a:extLst>
          </p:cNvPr>
          <p:cNvSpPr txBox="1"/>
          <p:nvPr/>
        </p:nvSpPr>
        <p:spPr>
          <a:xfrm>
            <a:off x="402336" y="704088"/>
            <a:ext cx="2130552" cy="1010314"/>
          </a:xfrm>
          <a:prstGeom prst="rect">
            <a:avLst/>
          </a:prstGeom>
          <a:solidFill>
            <a:srgbClr val="FFFF00">
              <a:alpha val="15000"/>
            </a:srgb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BG" sz="2400" dirty="0">
                <a:highlight>
                  <a:srgbClr val="FFFF00"/>
                </a:highlight>
              </a:rPr>
              <a:t>TODO: Change screenshot</a:t>
            </a:r>
          </a:p>
        </p:txBody>
      </p:sp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Компютърна програма </a:t>
            </a:r>
            <a:r>
              <a:rPr lang="bg-BG" sz="3400" dirty="0"/>
              <a:t>– последователност от </a:t>
            </a:r>
            <a:r>
              <a:rPr lang="bg-BG" sz="3400" b="1" dirty="0">
                <a:solidFill>
                  <a:schemeClr val="bg1"/>
                </a:solidFill>
              </a:rPr>
              <a:t>инструкции</a:t>
            </a:r>
            <a:r>
              <a:rPr lang="bg-BG" sz="3400" dirty="0"/>
              <a:t> за решаване на проблем от компютъра</a:t>
            </a:r>
          </a:p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Операционна система </a:t>
            </a:r>
            <a:r>
              <a:rPr lang="bg-BG" sz="3400" dirty="0"/>
              <a:t>(системен софтуер) – управлява всички компоненти на КС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  <a:r>
              <a:rPr lang="bg-BG" dirty="0"/>
              <a:t>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система, която позволява </a:t>
            </a:r>
            <a:r>
              <a:rPr lang="bg-BG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взаимодействие</a:t>
            </a:r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 между </a:t>
            </a:r>
            <a:r>
              <a:rPr lang="bg-BG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човека</a:t>
            </a:r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bg-BG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компютъра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sz="4000" dirty="0"/>
              <a:t>Как общуваме с компютъра?</a:t>
            </a: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33425"/>
            <a:ext cx="10961783" cy="768084"/>
          </a:xfrm>
        </p:spPr>
        <p:txBody>
          <a:bodyPr/>
          <a:lstStyle/>
          <a:p>
            <a:r>
              <a:rPr lang="bg-BG" dirty="0"/>
              <a:t>Елементи на началния екран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92949"/>
            <a:ext cx="10961783" cy="675365"/>
          </a:xfrm>
        </p:spPr>
        <p:txBody>
          <a:bodyPr/>
          <a:lstStyle/>
          <a:p>
            <a:r>
              <a:rPr lang="bg-BG" dirty="0"/>
              <a:t>Работен плот и лента на задачите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28" y="475725"/>
            <a:ext cx="7315200" cy="422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324B2C-28DD-0292-ADD6-98963BC07FDA}"/>
              </a:ext>
            </a:extLst>
          </p:cNvPr>
          <p:cNvSpPr txBox="1"/>
          <p:nvPr/>
        </p:nvSpPr>
        <p:spPr>
          <a:xfrm>
            <a:off x="155448" y="651334"/>
            <a:ext cx="2130552" cy="1010314"/>
          </a:xfrm>
          <a:prstGeom prst="rect">
            <a:avLst/>
          </a:prstGeom>
          <a:solidFill>
            <a:srgbClr val="FFFF00">
              <a:alpha val="15000"/>
            </a:srgb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BG" sz="2400" dirty="0">
                <a:highlight>
                  <a:srgbClr val="FFFF00"/>
                </a:highlight>
              </a:rPr>
              <a:t>TODO: Change screenshot</a:t>
            </a:r>
          </a:p>
        </p:txBody>
      </p:sp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Работен плот (</a:t>
            </a:r>
            <a:r>
              <a:rPr lang="en-US" dirty="0"/>
              <a:t>Desktop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dirty="0"/>
              <a:t>стар вариант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7" name="Контейнер за картина 26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" b="885"/>
          <a:stretch>
            <a:fillRect/>
          </a:stretch>
        </p:blipFill>
        <p:spPr>
          <a:xfrm>
            <a:off x="2453320" y="1402834"/>
            <a:ext cx="7692882" cy="4368710"/>
          </a:xfrm>
        </p:spPr>
      </p:pic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9797444" y="3604784"/>
            <a:ext cx="2197790" cy="1379592"/>
          </a:xfrm>
          <a:prstGeom prst="wedgeRoundRectCallout">
            <a:avLst>
              <a:gd name="adj1" fmla="val -64235"/>
              <a:gd name="adj2" fmla="val 939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фонов режим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2" y="1936376"/>
            <a:ext cx="2014916" cy="923255"/>
          </a:xfrm>
          <a:prstGeom prst="wedgeRoundRectCallout">
            <a:avLst>
              <a:gd name="adj1" fmla="val 61854"/>
              <a:gd name="adj2" fmla="val -227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Икони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</a:t>
            </a:r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190402" y="3762296"/>
            <a:ext cx="2177894" cy="532284"/>
          </a:xfrm>
          <a:prstGeom prst="wedgeRoundRectCallout">
            <a:avLst>
              <a:gd name="adj1" fmla="val 150244"/>
              <a:gd name="adj2" fmla="val 1383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Старт меню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4378266" y="6091926"/>
            <a:ext cx="1571356" cy="459692"/>
          </a:xfrm>
          <a:prstGeom prst="wedgeRoundRectCallout">
            <a:avLst>
              <a:gd name="adj1" fmla="val 37060"/>
              <a:gd name="adj2" fmla="val -1029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Търсене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617898" y="6004188"/>
            <a:ext cx="3948514" cy="595172"/>
          </a:xfrm>
          <a:prstGeom prst="wedgeRoundRectCallout">
            <a:avLst>
              <a:gd name="adj1" fmla="val -73563"/>
              <a:gd name="adj2" fmla="val -712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Икони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бърз достъп</a:t>
            </a:r>
          </a:p>
        </p:txBody>
      </p:sp>
    </p:spTree>
    <p:extLst>
      <p:ext uri="{BB962C8B-B14F-4D97-AF65-F5344CB8AC3E}">
        <p14:creationId xmlns:p14="http://schemas.microsoft.com/office/powerpoint/2010/main" val="33915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7" y="4738854"/>
            <a:ext cx="10961783" cy="768084"/>
          </a:xfrm>
        </p:spPr>
        <p:txBody>
          <a:bodyPr/>
          <a:lstStyle/>
          <a:p>
            <a:r>
              <a:rPr lang="bg-BG" dirty="0"/>
              <a:t>Основни елементи на прозорците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656" y="5658252"/>
            <a:ext cx="11436683" cy="675365"/>
          </a:xfrm>
        </p:spPr>
        <p:txBody>
          <a:bodyPr/>
          <a:lstStyle/>
          <a:p>
            <a:r>
              <a:rPr lang="bg-BG" sz="4000" dirty="0"/>
              <a:t>Менюта, ленти, бутони, плъзгачи, области и екрани 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1338822"/>
            <a:ext cx="2324100" cy="2638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8E1F23-AD7A-795C-AC7B-248959F7994F}"/>
              </a:ext>
            </a:extLst>
          </p:cNvPr>
          <p:cNvSpPr txBox="1"/>
          <p:nvPr/>
        </p:nvSpPr>
        <p:spPr>
          <a:xfrm>
            <a:off x="1261872" y="845904"/>
            <a:ext cx="2478024" cy="1010314"/>
          </a:xfrm>
          <a:prstGeom prst="rect">
            <a:avLst/>
          </a:prstGeom>
          <a:solidFill>
            <a:srgbClr val="FFFF00">
              <a:alpha val="15000"/>
            </a:srgb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BG" sz="2400" dirty="0">
                <a:highlight>
                  <a:srgbClr val="FFFF00"/>
                </a:highlight>
              </a:rPr>
              <a:t>TODO: Change </a:t>
            </a:r>
            <a:r>
              <a:rPr lang="en-US" sz="2400" dirty="0">
                <a:highlight>
                  <a:srgbClr val="FFFF00"/>
                </a:highlight>
              </a:rPr>
              <a:t>image</a:t>
            </a:r>
            <a:endParaRPr lang="en-BG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Основни елементи на прозореца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30" y="1417855"/>
            <a:ext cx="7673272" cy="527814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356615" y="1270616"/>
            <a:ext cx="1872613" cy="585558"/>
          </a:xfrm>
          <a:prstGeom prst="wedgeRoundRectCallout">
            <a:avLst>
              <a:gd name="adj1" fmla="val 125224"/>
              <a:gd name="adj2" fmla="val 16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10352993" y="1430684"/>
            <a:ext cx="1441272" cy="559315"/>
          </a:xfrm>
          <a:prstGeom prst="wedgeRoundRectCallout">
            <a:avLst>
              <a:gd name="adj1" fmla="val -70160"/>
              <a:gd name="adj2" fmla="val -246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Бутони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5342106" y="1508760"/>
            <a:ext cx="1758462" cy="481239"/>
          </a:xfrm>
          <a:prstGeom prst="wedgeRoundRectCallout">
            <a:avLst>
              <a:gd name="adj1" fmla="val -85913"/>
              <a:gd name="adj2" fmla="val 32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Меню</a:t>
            </a: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8885015" y="2203203"/>
            <a:ext cx="2909250" cy="559315"/>
          </a:xfrm>
          <a:prstGeom prst="wedgeRoundRectCallout">
            <a:avLst>
              <a:gd name="adj1" fmla="val -87828"/>
              <a:gd name="adj2" fmla="val -221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с менюта</a:t>
            </a: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78888" y="3299334"/>
            <a:ext cx="2537702" cy="1004919"/>
          </a:xfrm>
          <a:prstGeom prst="wedgeRoundRectCallout">
            <a:avLst>
              <a:gd name="adj1" fmla="val 51311"/>
              <a:gd name="adj2" fmla="val 706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Навигационен екран</a:t>
            </a:r>
          </a:p>
        </p:txBody>
      </p:sp>
      <p:sp>
        <p:nvSpPr>
          <p:cNvPr id="18" name="Закръглено правоъгълно изнесено означение 17"/>
          <p:cNvSpPr/>
          <p:nvPr/>
        </p:nvSpPr>
        <p:spPr bwMode="auto">
          <a:xfrm>
            <a:off x="8504187" y="4768803"/>
            <a:ext cx="2761221" cy="590844"/>
          </a:xfrm>
          <a:prstGeom prst="wedgeRoundRectCallout">
            <a:avLst>
              <a:gd name="adj1" fmla="val -77858"/>
              <a:gd name="adj2" fmla="val -3610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Работна област</a:t>
            </a:r>
          </a:p>
        </p:txBody>
      </p:sp>
      <p:sp>
        <p:nvSpPr>
          <p:cNvPr id="19" name="Закръглено правоъгълно изнесено означение 18"/>
          <p:cNvSpPr/>
          <p:nvPr/>
        </p:nvSpPr>
        <p:spPr bwMode="auto">
          <a:xfrm>
            <a:off x="10278616" y="3657600"/>
            <a:ext cx="1636016" cy="590843"/>
          </a:xfrm>
          <a:prstGeom prst="wedgeRoundRectCallout">
            <a:avLst>
              <a:gd name="adj1" fmla="val -60333"/>
              <a:gd name="adj2" fmla="val 872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Плъзгач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43350" y="5747413"/>
            <a:ext cx="2238966" cy="948589"/>
          </a:xfrm>
          <a:prstGeom prst="wedgeRoundRectCallout">
            <a:avLst>
              <a:gd name="adj1" fmla="val 58154"/>
              <a:gd name="adj2" fmla="val 353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 за съобщения</a:t>
            </a:r>
          </a:p>
        </p:txBody>
      </p:sp>
    </p:spTree>
    <p:extLst>
      <p:ext uri="{BB962C8B-B14F-4D97-AF65-F5344CB8AC3E}">
        <p14:creationId xmlns:p14="http://schemas.microsoft.com/office/powerpoint/2010/main" val="235019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962" y="4954176"/>
            <a:ext cx="11756725" cy="7680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5400" dirty="0"/>
              <a:t>Елементи на диалоговите прозорците</a:t>
            </a:r>
            <a:endParaRPr lang="en-US" sz="5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7" y="5722260"/>
            <a:ext cx="10961783" cy="675365"/>
          </a:xfrm>
        </p:spPr>
        <p:txBody>
          <a:bodyPr/>
          <a:lstStyle/>
          <a:p>
            <a:r>
              <a:rPr lang="bg-BG" sz="3600" dirty="0"/>
              <a:t>Радиобутони, текстово поле, отметки, бутони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40" y="560959"/>
            <a:ext cx="5994316" cy="4191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23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5761</TotalTime>
  <Words>464</Words>
  <Application>Microsoft Macintosh PowerPoint</Application>
  <PresentationFormat>Widescreen</PresentationFormat>
  <Paragraphs>106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Consolas</vt:lpstr>
      <vt:lpstr>Wingdings</vt:lpstr>
      <vt:lpstr>Wingdings 2</vt:lpstr>
      <vt:lpstr>1_SoftUni3_1</vt:lpstr>
      <vt:lpstr>Диалог на потребителите с компютърни приложения</vt:lpstr>
      <vt:lpstr>Съдържание</vt:lpstr>
      <vt:lpstr>PowerPoint Presentation</vt:lpstr>
      <vt:lpstr>Как общуваме с компютъра?</vt:lpstr>
      <vt:lpstr>PowerPoint Presentation</vt:lpstr>
      <vt:lpstr>Работен плот (Desktop) – стар вариант</vt:lpstr>
      <vt:lpstr>PowerPoint Presentation</vt:lpstr>
      <vt:lpstr>Основни елементи на прозореца</vt:lpstr>
      <vt:lpstr>PowerPoint Presentation</vt:lpstr>
      <vt:lpstr>Елементи на диалоговия прозорец (1)</vt:lpstr>
      <vt:lpstr>Елементи на диалоговия прозорец (2)</vt:lpstr>
      <vt:lpstr>Работа с мишката</vt:lpstr>
      <vt:lpstr>Изключване на компютъра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Drinka</cp:lastModifiedBy>
  <cp:revision>501</cp:revision>
  <dcterms:created xsi:type="dcterms:W3CDTF">2018-05-23T13:08:44Z</dcterms:created>
  <dcterms:modified xsi:type="dcterms:W3CDTF">2023-07-04T07:36:21Z</dcterms:modified>
  <cp:category>computer programming, programming</cp:category>
</cp:coreProperties>
</file>